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E3FDB529-1877-4DA6-AC85-844E6C06A045}"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3FDB529-1877-4DA6-AC85-844E6C06A045}"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3FDB529-1877-4DA6-AC85-844E6C06A045}"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FDB529-1877-4DA6-AC85-844E6C06A0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83882C75-3782-4952-A2D7-3E064A197A10}" type="datetimeFigureOut">
              <a:rPr lang="en-US" smtClean="0"/>
              <a:t>7/26/2020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3FDB529-1877-4DA6-AC85-844E6C06A045}"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3882C75-3782-4952-A2D7-3E064A197A10}" type="datetimeFigureOut">
              <a:rPr lang="en-US" smtClean="0"/>
              <a:t>7/26/2020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3FDB529-1877-4DA6-AC85-844E6C06A045}"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edpsycinteractive.org/topics/student/desout.html" TargetMode="External"/><Relationship Id="rId2" Type="http://schemas.openxmlformats.org/officeDocument/2006/relationships/hyperlink" Target="http://www.edpsycinteractive.org/papers/infoage.html"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432560" y="2743200"/>
            <a:ext cx="7406640" cy="2667000"/>
          </a:xfrm>
        </p:spPr>
        <p:txBody>
          <a:bodyPr>
            <a:normAutofit/>
          </a:bodyPr>
          <a:lstStyle/>
          <a:p>
            <a:r>
              <a:rPr lang="en-US" dirty="0" smtClean="0"/>
              <a:t>DR. SANTHAKUMARI</a:t>
            </a:r>
          </a:p>
          <a:p>
            <a:r>
              <a:rPr lang="en-US" dirty="0" smtClean="0"/>
              <a:t>PRINCIPAL</a:t>
            </a:r>
          </a:p>
          <a:p>
            <a:r>
              <a:rPr lang="en-US" dirty="0" smtClean="0"/>
              <a:t>DHANALAKSHMI SRINIVASAN COLLEGE OF EDUCATION</a:t>
            </a:r>
          </a:p>
          <a:p>
            <a:r>
              <a:rPr lang="en-US" dirty="0" smtClean="0"/>
              <a:t>PERAMBALUR</a:t>
            </a:r>
          </a:p>
          <a:p>
            <a:endParaRPr lang="en-US" dirty="0"/>
          </a:p>
        </p:txBody>
      </p:sp>
      <p:pic>
        <p:nvPicPr>
          <p:cNvPr id="4" name="Picture 3" descr="C:\Users\god\Desktop\i.png"/>
          <p:cNvPicPr/>
          <p:nvPr/>
        </p:nvPicPr>
        <p:blipFill>
          <a:blip r:embed="rId2"/>
          <a:srcRect/>
          <a:stretch>
            <a:fillRect/>
          </a:stretch>
        </p:blipFill>
        <p:spPr bwMode="auto">
          <a:xfrm>
            <a:off x="1295400" y="228600"/>
            <a:ext cx="76200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a:t>
            </a:r>
            <a:r>
              <a:rPr lang="en-US" b="1" dirty="0" smtClean="0"/>
              <a:t>interactions in Proctor's (1984) model</a:t>
            </a: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US" dirty="0" smtClean="0"/>
              <a:t>c. The </a:t>
            </a:r>
            <a:r>
              <a:rPr lang="en-US" b="1" dirty="0"/>
              <a:t>interactions in Proctor's (1984) model </a:t>
            </a:r>
            <a:r>
              <a:rPr lang="en-US" dirty="0"/>
              <a:t>include the school's overall policy on allowing time for children to learn or promoting other forms of student-based help when needed. This could include </a:t>
            </a:r>
            <a:r>
              <a:rPr lang="en-US" b="1" dirty="0"/>
              <a:t>quality of instruction</a:t>
            </a:r>
            <a:r>
              <a:rPr lang="en-US" dirty="0"/>
              <a:t> (as in Carroll's (1963) model above) or </a:t>
            </a:r>
            <a:r>
              <a:rPr lang="en-US" b="1" dirty="0"/>
              <a:t>teacher classroom behaviors</a:t>
            </a:r>
            <a:r>
              <a:rPr lang="en-US" dirty="0"/>
              <a:t> (as in Cruickshank's (1985) model ). These behaviors have an effect on student classroom performance (especially academic learning time and curriculum coverage) and self-expectations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274638"/>
            <a:ext cx="4267200" cy="2087562"/>
          </a:xfrm>
        </p:spPr>
        <p:txBody>
          <a:bodyPr/>
          <a:lstStyle/>
          <a:p>
            <a:endParaRPr lang="en-US" dirty="0"/>
          </a:p>
        </p:txBody>
      </p:sp>
      <p:sp>
        <p:nvSpPr>
          <p:cNvPr id="3" name="Content Placeholder 2"/>
          <p:cNvSpPr>
            <a:spLocks noGrp="1"/>
          </p:cNvSpPr>
          <p:nvPr>
            <p:ph idx="1"/>
          </p:nvPr>
        </p:nvSpPr>
        <p:spPr>
          <a:xfrm>
            <a:off x="457200" y="3505200"/>
            <a:ext cx="8153400" cy="2620963"/>
          </a:xfrm>
        </p:spPr>
        <p:txBody>
          <a:bodyPr>
            <a:normAutofit fontScale="55000" lnSpcReduction="20000"/>
          </a:bodyPr>
          <a:lstStyle/>
          <a:p>
            <a:pPr algn="just">
              <a:buNone/>
            </a:pPr>
            <a:r>
              <a:rPr lang="en-US" b="1" dirty="0" smtClean="0"/>
              <a:t>d</a:t>
            </a:r>
            <a:r>
              <a:rPr lang="en-US" sz="3400" b="1" dirty="0" smtClean="0"/>
              <a:t>. student's </a:t>
            </a:r>
            <a:r>
              <a:rPr lang="en-US" sz="3400" b="1" dirty="0"/>
              <a:t>achievement level</a:t>
            </a:r>
            <a:r>
              <a:rPr lang="en-US" sz="3400" dirty="0"/>
              <a:t> in Proctor's (1984) model is an outcome of all previous factors and variables. It is hypothesized that there is a cyclical relationship among the variables. In Proctor's model, the main concept is that achievement in a specific classroom during a particular school year is not an end in itself. It is </a:t>
            </a:r>
            <a:r>
              <a:rPr lang="en-US" sz="3400" dirty="0" err="1"/>
              <a:t>refiltered</a:t>
            </a:r>
            <a:r>
              <a:rPr lang="en-US" sz="3400" dirty="0"/>
              <a:t> into the social climate of the school image and the entire process begins all over again. Proctor's model implies that change can be made at any point along the way. These changes will affect school achievement, which will continue to affect the social climate of the school</a:t>
            </a:r>
            <a:r>
              <a:rPr lang="en-US" dirty="0"/>
              <a:t>.</a:t>
            </a:r>
          </a:p>
        </p:txBody>
      </p:sp>
      <p:pic>
        <p:nvPicPr>
          <p:cNvPr id="4" name="Picture 3" descr="C:\Users\god\Desktop\5.png"/>
          <p:cNvPicPr/>
          <p:nvPr/>
        </p:nvPicPr>
        <p:blipFill>
          <a:blip r:embed="rId2"/>
          <a:srcRect/>
          <a:stretch>
            <a:fillRect/>
          </a:stretch>
        </p:blipFill>
        <p:spPr bwMode="auto">
          <a:xfrm>
            <a:off x="2362200" y="304800"/>
            <a:ext cx="4648200" cy="2667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CRUICKSHANK'S MODEL</a:t>
            </a:r>
            <a:r>
              <a:rPr lang="en-US" dirty="0"/>
              <a:t/>
            </a:r>
            <a:br>
              <a:rPr lang="en-US" dirty="0"/>
            </a:br>
            <a:endParaRPr lang="en-US" dirty="0"/>
          </a:p>
        </p:txBody>
      </p:sp>
      <p:sp>
        <p:nvSpPr>
          <p:cNvPr id="3" name="Content Placeholder 2"/>
          <p:cNvSpPr>
            <a:spLocks noGrp="1"/>
          </p:cNvSpPr>
          <p:nvPr>
            <p:ph idx="1"/>
          </p:nvPr>
        </p:nvSpPr>
        <p:spPr/>
        <p:txBody>
          <a:bodyPr>
            <a:normAutofit/>
          </a:bodyPr>
          <a:lstStyle/>
          <a:p>
            <a:pPr algn="just"/>
            <a:r>
              <a:rPr lang="en-US" sz="2000" dirty="0"/>
              <a:t>The model by Cruickshank (1985) is more classroom- and teacher-based; he was heavily influenced by models created by </a:t>
            </a:r>
            <a:r>
              <a:rPr lang="en-US" sz="2000" dirty="0" err="1"/>
              <a:t>Mitzel</a:t>
            </a:r>
            <a:r>
              <a:rPr lang="en-US" sz="2000" dirty="0"/>
              <a:t>, Biddle, and Flanders. </a:t>
            </a:r>
            <a:endParaRPr lang="en-US" sz="2000" dirty="0" smtClean="0"/>
          </a:p>
          <a:p>
            <a:pPr algn="just">
              <a:buNone/>
            </a:pPr>
            <a:r>
              <a:rPr lang="en-US" sz="2000" dirty="0" smtClean="0"/>
              <a:t>a. </a:t>
            </a:r>
            <a:r>
              <a:rPr lang="en-US" sz="2000" dirty="0" err="1" smtClean="0"/>
              <a:t>Mitzel</a:t>
            </a:r>
            <a:r>
              <a:rPr lang="en-US" sz="2000" dirty="0" smtClean="0"/>
              <a:t> </a:t>
            </a:r>
            <a:r>
              <a:rPr lang="en-US" sz="2000" dirty="0"/>
              <a:t>contributed the concept of classifying variables as "product, process, or presage" </a:t>
            </a:r>
            <a:r>
              <a:rPr lang="en-US" sz="2000" dirty="0" smtClean="0"/>
              <a:t>.</a:t>
            </a:r>
            <a:r>
              <a:rPr lang="en-US" sz="2000" i="1" dirty="0"/>
              <a:t> </a:t>
            </a:r>
            <a:endParaRPr lang="en-US" sz="2000" i="1" dirty="0" smtClean="0"/>
          </a:p>
          <a:p>
            <a:pPr algn="just"/>
            <a:r>
              <a:rPr lang="en-US" sz="2000" b="1" dirty="0" smtClean="0"/>
              <a:t>Product</a:t>
            </a:r>
            <a:r>
              <a:rPr lang="en-US" sz="2000" dirty="0"/>
              <a:t> is learning on the part of the student (change in behavior or behavior potential) while</a:t>
            </a:r>
            <a:r>
              <a:rPr lang="en-US" sz="2000" i="1" dirty="0"/>
              <a:t> </a:t>
            </a:r>
            <a:r>
              <a:rPr lang="en-US" sz="2000" b="1" dirty="0"/>
              <a:t>process</a:t>
            </a:r>
            <a:r>
              <a:rPr lang="en-US" sz="2000" dirty="0"/>
              <a:t> involves interaction between student and teacher</a:t>
            </a:r>
            <a:r>
              <a:rPr lang="en-US" sz="2000" dirty="0" smtClean="0"/>
              <a:t>.</a:t>
            </a:r>
          </a:p>
          <a:p>
            <a:pPr algn="just"/>
            <a:r>
              <a:rPr lang="en-US" sz="2000" dirty="0"/>
              <a:t> </a:t>
            </a:r>
            <a:r>
              <a:rPr lang="en-US" sz="2000" b="1" dirty="0"/>
              <a:t>Presage</a:t>
            </a:r>
            <a:r>
              <a:rPr lang="en-US" sz="2000" dirty="0"/>
              <a:t> is the teacher's intelligence, level of experience, success and other teacher characteristics. Presage is supposed to affect process and then, of course, process will affect the product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200400"/>
            <a:ext cx="8534400" cy="2971800"/>
          </a:xfrm>
        </p:spPr>
        <p:txBody>
          <a:bodyPr>
            <a:normAutofit fontScale="77500" lnSpcReduction="20000"/>
          </a:bodyPr>
          <a:lstStyle/>
          <a:p>
            <a:pPr algn="just">
              <a:buNone/>
            </a:pPr>
            <a:r>
              <a:rPr lang="en-US" dirty="0" smtClean="0"/>
              <a:t>b. Biddle </a:t>
            </a:r>
            <a:r>
              <a:rPr lang="en-US" dirty="0"/>
              <a:t>(as cited in Biddle &amp; </a:t>
            </a:r>
            <a:r>
              <a:rPr lang="en-US" dirty="0" err="1"/>
              <a:t>Ellena</a:t>
            </a:r>
            <a:r>
              <a:rPr lang="en-US" dirty="0"/>
              <a:t>, 1964) showed a relationship between specific learning activities and teacher effects. In his model, Biddle offers seven categories of variables related to schooling and student achievement: school and community contents, formative experiences, classroom situations, teacher properties, teacher behaviors, intermediate effects, and long-term consequences. This provides the foundation for Cruickshank's (1985) model.</a:t>
            </a:r>
          </a:p>
          <a:p>
            <a:endParaRPr lang="en-US" dirty="0"/>
          </a:p>
        </p:txBody>
      </p:sp>
      <p:pic>
        <p:nvPicPr>
          <p:cNvPr id="4" name="Picture 3" descr="C:\Users\god\Desktop\download (1).jpg"/>
          <p:cNvPicPr/>
          <p:nvPr/>
        </p:nvPicPr>
        <p:blipFill>
          <a:blip r:embed="rId2"/>
          <a:srcRect/>
          <a:stretch>
            <a:fillRect/>
          </a:stretch>
        </p:blipFill>
        <p:spPr bwMode="auto">
          <a:xfrm>
            <a:off x="990600" y="228600"/>
            <a:ext cx="3505200" cy="2590800"/>
          </a:xfrm>
          <a:prstGeom prst="rect">
            <a:avLst/>
          </a:prstGeom>
          <a:noFill/>
          <a:ln w="9525">
            <a:noFill/>
            <a:miter lim="800000"/>
            <a:headEnd/>
            <a:tailEnd/>
          </a:ln>
        </p:spPr>
      </p:pic>
      <p:pic>
        <p:nvPicPr>
          <p:cNvPr id="5" name="Picture 4" descr="C:\Users\god\Desktop\8.jpg"/>
          <p:cNvPicPr/>
          <p:nvPr/>
        </p:nvPicPr>
        <p:blipFill>
          <a:blip r:embed="rId3"/>
          <a:srcRect/>
          <a:stretch>
            <a:fillRect/>
          </a:stretch>
        </p:blipFill>
        <p:spPr bwMode="auto">
          <a:xfrm>
            <a:off x="4572000" y="228600"/>
            <a:ext cx="4343400" cy="2590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620962"/>
          </a:xfrm>
        </p:spPr>
        <p:txBody>
          <a:bodyPr>
            <a:noAutofit/>
          </a:bodyPr>
          <a:lstStyle/>
          <a:p>
            <a:pPr algn="just"/>
            <a:r>
              <a:rPr lang="en-US" sz="2000" dirty="0" smtClean="0"/>
              <a:t/>
            </a:r>
            <a:br>
              <a:rPr lang="en-US" sz="2000" dirty="0" smtClean="0"/>
            </a:br>
            <a:r>
              <a:rPr lang="en-US" sz="2000" dirty="0"/>
              <a:t/>
            </a:r>
            <a:br>
              <a:rPr lang="en-US" sz="2000" dirty="0"/>
            </a:br>
            <a:r>
              <a:rPr lang="en-US" sz="2000" dirty="0" smtClean="0"/>
              <a:t>c. </a:t>
            </a:r>
            <a:r>
              <a:rPr lang="en-US" sz="2000" dirty="0" smtClean="0"/>
              <a:t>Flanders (as cited in Cruickshank, 1985) offered the variables of teacher- and student-classroom-talk and devised an instrument which focused on this behavior. "His was the most frequently used instrument. It permitted observation of teachers' use of 'verbal influence,' defined as 'teacher talk' and 'pupil talk,' in a variety of classroom situations" . Cruickshank put them all together and added additional presage variables such as pupil characteristics, properties (abilities and attitudes) and school, community and classroom climate</a:t>
            </a:r>
            <a:br>
              <a:rPr lang="en-US" sz="2000" dirty="0" smtClean="0"/>
            </a:br>
            <a:r>
              <a:rPr lang="en-US" sz="2000" dirty="0" smtClean="0"/>
              <a:t/>
            </a:r>
            <a:br>
              <a:rPr lang="en-US" sz="2000" dirty="0" smtClean="0"/>
            </a:br>
            <a:endParaRPr lang="en-US" sz="2000" dirty="0"/>
          </a:p>
        </p:txBody>
      </p:sp>
      <p:sp>
        <p:nvSpPr>
          <p:cNvPr id="3" name="Content Placeholder 2"/>
          <p:cNvSpPr>
            <a:spLocks noGrp="1"/>
          </p:cNvSpPr>
          <p:nvPr>
            <p:ph idx="1"/>
          </p:nvPr>
        </p:nvSpPr>
        <p:spPr>
          <a:xfrm>
            <a:off x="2895600" y="4191000"/>
            <a:ext cx="4648200" cy="1371600"/>
          </a:xfrm>
        </p:spPr>
        <p:txBody>
          <a:bodyPr>
            <a:normAutofit/>
          </a:bodyPr>
          <a:lstStyle/>
          <a:p>
            <a:endParaRPr lang="en-US" dirty="0"/>
          </a:p>
        </p:txBody>
      </p:sp>
      <p:pic>
        <p:nvPicPr>
          <p:cNvPr id="5" name="Picture 4" descr="C:\Users\god\Desktop\7.jpg"/>
          <p:cNvPicPr/>
          <p:nvPr/>
        </p:nvPicPr>
        <p:blipFill>
          <a:blip r:embed="rId2"/>
          <a:srcRect/>
          <a:stretch>
            <a:fillRect/>
          </a:stretch>
        </p:blipFill>
        <p:spPr bwMode="auto">
          <a:xfrm>
            <a:off x="2895600" y="3429000"/>
            <a:ext cx="4724400"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b="1" dirty="0"/>
              <a:t>GAGE AND BERLINER'S MODEL</a:t>
            </a:r>
            <a:endParaRPr lang="en-US" sz="3200" dirty="0"/>
          </a:p>
        </p:txBody>
      </p:sp>
      <p:sp>
        <p:nvSpPr>
          <p:cNvPr id="3" name="Content Placeholder 2"/>
          <p:cNvSpPr>
            <a:spLocks noGrp="1"/>
          </p:cNvSpPr>
          <p:nvPr>
            <p:ph idx="1"/>
          </p:nvPr>
        </p:nvSpPr>
        <p:spPr>
          <a:xfrm>
            <a:off x="457200" y="838200"/>
            <a:ext cx="8229600" cy="6019800"/>
          </a:xfrm>
        </p:spPr>
        <p:txBody>
          <a:bodyPr>
            <a:normAutofit/>
          </a:bodyPr>
          <a:lstStyle/>
          <a:p>
            <a:pPr algn="just"/>
            <a:r>
              <a:rPr lang="en-US" sz="1600" dirty="0"/>
              <a:t>Gage and Berliner (1992) developed a model of the instructional process that focuses on those variables that must be considered by the classroom teacher as she designs and delivers instruction to students. This model attempts to define more precisely what is meant by "quality instruction" and presents five tasks associated with the instruction/learning process. The model is classroom- and teacher-based and centers around the question, "What does a teacher do?"</a:t>
            </a:r>
          </a:p>
          <a:p>
            <a:pPr algn="just"/>
            <a:r>
              <a:rPr lang="en-US" sz="1600" dirty="0"/>
              <a:t>A teacher begins with </a:t>
            </a:r>
            <a:r>
              <a:rPr lang="en-US" sz="1600" b="1" dirty="0"/>
              <a:t>objectives</a:t>
            </a:r>
            <a:r>
              <a:rPr lang="en-US" sz="1600" dirty="0"/>
              <a:t> and ends with an </a:t>
            </a:r>
            <a:r>
              <a:rPr lang="en-US" sz="1600" b="1" dirty="0"/>
              <a:t>evaluation</a:t>
            </a:r>
            <a:r>
              <a:rPr lang="en-US" sz="1600" dirty="0"/>
              <a:t>. </a:t>
            </a:r>
            <a:r>
              <a:rPr lang="en-US" sz="1600" b="1" dirty="0"/>
              <a:t>Instruction</a:t>
            </a:r>
            <a:r>
              <a:rPr lang="en-US" sz="1600" dirty="0"/>
              <a:t> connects objectives and evaluations and is based on the teacher's knowledge of the </a:t>
            </a:r>
            <a:r>
              <a:rPr lang="en-US" sz="1600" b="1" dirty="0"/>
              <a:t>students' characteristics</a:t>
            </a:r>
            <a:r>
              <a:rPr lang="en-US" sz="1600" dirty="0"/>
              <a:t> and how best to motivate them. If the evaluations do not demonstrate that the desired results have been achieved, the teacher re-teaches the material and starts the process all over again. Classroom management is subsumed under the rubric of motivating students. Gage and Berliner suggest that the teacher should use research and principles from educational psychology to develop proper teaching procedures to obtain optimal results. </a:t>
            </a:r>
          </a:p>
          <a:p>
            <a:endParaRPr lang="en-US" dirty="0"/>
          </a:p>
        </p:txBody>
      </p:sp>
      <p:pic>
        <p:nvPicPr>
          <p:cNvPr id="4" name="Picture 3" descr="C:\Users\god\Desktop\6.jpg"/>
          <p:cNvPicPr/>
          <p:nvPr/>
        </p:nvPicPr>
        <p:blipFill>
          <a:blip r:embed="rId2"/>
          <a:srcRect/>
          <a:stretch>
            <a:fillRect/>
          </a:stretch>
        </p:blipFill>
        <p:spPr bwMode="auto">
          <a:xfrm>
            <a:off x="1981200" y="4648200"/>
            <a:ext cx="5486400"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2163762"/>
          </a:xfrm>
        </p:spPr>
        <p:txBody>
          <a:bodyPr>
            <a:normAutofit fontScale="90000"/>
          </a:bodyPr>
          <a:lstStyle/>
          <a:p>
            <a:r>
              <a:rPr lang="en-US" b="1" dirty="0" smtClean="0"/>
              <a:t/>
            </a:r>
            <a:br>
              <a:rPr lang="en-US" b="1" dirty="0" smtClean="0"/>
            </a:br>
            <a:r>
              <a:rPr lang="en-US" b="1" dirty="0" smtClean="0"/>
              <a:t>HUITT'S MODEL</a:t>
            </a:r>
            <a:br>
              <a:rPr lang="en-US" b="1" dirty="0" smtClean="0"/>
            </a:br>
            <a:r>
              <a:rPr lang="en-US" sz="1600" dirty="0" smtClean="0"/>
              <a:t>The </a:t>
            </a:r>
            <a:r>
              <a:rPr lang="en-US" sz="1600" dirty="0" smtClean="0"/>
              <a:t>most recently developed model to be discussed (</a:t>
            </a:r>
            <a:r>
              <a:rPr lang="en-US" sz="1600" dirty="0" err="1" smtClean="0"/>
              <a:t>Huitt</a:t>
            </a:r>
            <a:r>
              <a:rPr lang="en-US" sz="1600" dirty="0" smtClean="0"/>
              <a:t>, 1995) identifies the major categories of variables that have been related to school achievement. The model is not only school-, classroom-, teacher-, and student-based, but includes additional contextual influences as well One important addition in this model is the redefinition of Academic Learning Time  . </a:t>
            </a:r>
            <a:br>
              <a:rPr lang="en-US" sz="1600" dirty="0" smtClean="0"/>
            </a:br>
            <a:r>
              <a:rPr lang="en-US" sz="1600" dirty="0"/>
              <a:t/>
            </a:r>
            <a:br>
              <a:rPr lang="en-US" sz="1600" dirty="0"/>
            </a:br>
            <a:endParaRPr lang="en-US" sz="1600" dirty="0"/>
          </a:p>
        </p:txBody>
      </p:sp>
      <p:pic>
        <p:nvPicPr>
          <p:cNvPr id="4" name="Content Placeholder 3" descr="http://www.edpsycinteractive.org/topics/images/shs.gif"/>
          <p:cNvPicPr>
            <a:picLocks noGrp="1"/>
          </p:cNvPicPr>
          <p:nvPr>
            <p:ph idx="1"/>
          </p:nvPr>
        </p:nvPicPr>
        <p:blipFill>
          <a:blip r:embed="rId2"/>
          <a:stretch>
            <a:fillRect/>
          </a:stretch>
        </p:blipFill>
        <p:spPr bwMode="auto">
          <a:xfrm>
            <a:off x="2133600" y="2590800"/>
            <a:ext cx="6095999"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849562"/>
          </a:xfrm>
        </p:spPr>
        <p:txBody>
          <a:bodyPr>
            <a:noAutofit/>
          </a:bodyPr>
          <a:lstStyle/>
          <a:p>
            <a:pPr algn="just"/>
            <a:r>
              <a:rPr lang="en-US" sz="1600" dirty="0" smtClean="0"/>
              <a:t/>
            </a:r>
            <a:br>
              <a:rPr lang="en-US" sz="1600" dirty="0" smtClean="0"/>
            </a:br>
            <a:r>
              <a:rPr lang="en-US" sz="1600" dirty="0" err="1" smtClean="0"/>
              <a:t>Huitt</a:t>
            </a:r>
            <a:r>
              <a:rPr lang="en-US" sz="1600" dirty="0" smtClean="0"/>
              <a:t> advocates that important context variables must be considered because our society is </a:t>
            </a:r>
            <a:r>
              <a:rPr lang="en-US" sz="1600" dirty="0" smtClean="0">
                <a:hlinkClick r:id="rId2"/>
              </a:rPr>
              <a:t>rapidly changing from an agricultural/industrial base to an information base</a:t>
            </a:r>
            <a:r>
              <a:rPr lang="en-US" sz="1600" dirty="0" smtClean="0"/>
              <a:t>. From this perspective, children are members of a multi-faceted society, which influences and modifies the way they process learning as well as defines the </a:t>
            </a:r>
            <a:r>
              <a:rPr lang="en-US" sz="1600" dirty="0" smtClean="0">
                <a:hlinkClick r:id="rId3"/>
              </a:rPr>
              <a:t>important knowledge and skills</a:t>
            </a:r>
            <a:r>
              <a:rPr lang="en-US" sz="1600" dirty="0" smtClean="0"/>
              <a:t> that must be acquired to be successful in that society. </a:t>
            </a:r>
            <a:r>
              <a:rPr lang="en-US" sz="1600" dirty="0" err="1" smtClean="0"/>
              <a:t>Huitt's</a:t>
            </a:r>
            <a:r>
              <a:rPr lang="en-US" sz="1600" dirty="0" smtClean="0"/>
              <a:t> model shows a relationship among the categories of </a:t>
            </a:r>
            <a:r>
              <a:rPr lang="en-US" sz="1600" b="1" dirty="0" smtClean="0"/>
              <a:t>Context </a:t>
            </a:r>
            <a:r>
              <a:rPr lang="en-US" sz="1600" dirty="0" smtClean="0"/>
              <a:t>(family, home, school, and community environments), </a:t>
            </a:r>
            <a:r>
              <a:rPr lang="en-US" sz="1600" b="1" dirty="0" smtClean="0"/>
              <a:t>Input</a:t>
            </a:r>
            <a:r>
              <a:rPr lang="en-US" sz="1600" dirty="0" smtClean="0"/>
              <a:t> (what students and teachers bring to the classroom process), </a:t>
            </a:r>
            <a:r>
              <a:rPr lang="en-US" sz="1600" b="1" dirty="0" smtClean="0"/>
              <a:t>Classroom Processes</a:t>
            </a:r>
            <a:r>
              <a:rPr lang="en-US" sz="1600" dirty="0" smtClean="0"/>
              <a:t> (what is going on in the classroom),and </a:t>
            </a:r>
            <a:r>
              <a:rPr lang="en-US" sz="1600" b="1" dirty="0" smtClean="0"/>
              <a:t>Output</a:t>
            </a:r>
            <a:r>
              <a:rPr lang="en-US" sz="1600" dirty="0" smtClean="0"/>
              <a:t> (measures of learning done outside of the classroom). These categories appear superimposed in the model since it is proposed they are essentially intertwined in the </a:t>
            </a:r>
            <a:r>
              <a:rPr lang="en-US" sz="1600" dirty="0" smtClean="0"/>
              <a:t>learning  process</a:t>
            </a:r>
            <a:endParaRPr lang="en-US" sz="1600" dirty="0"/>
          </a:p>
        </p:txBody>
      </p:sp>
      <p:sp>
        <p:nvSpPr>
          <p:cNvPr id="3" name="Content Placeholder 2"/>
          <p:cNvSpPr>
            <a:spLocks noGrp="1"/>
          </p:cNvSpPr>
          <p:nvPr>
            <p:ph idx="1"/>
          </p:nvPr>
        </p:nvSpPr>
        <p:spPr>
          <a:xfrm>
            <a:off x="533400" y="3124200"/>
            <a:ext cx="8077200" cy="3429000"/>
          </a:xfrm>
        </p:spPr>
        <p:txBody>
          <a:bodyPr>
            <a:normAutofit/>
          </a:bodyPr>
          <a:lstStyle/>
          <a:p>
            <a:pPr algn="just">
              <a:buNone/>
            </a:pPr>
            <a:r>
              <a:rPr lang="en-US" sz="1600" dirty="0"/>
              <a:t>The most direct impact on important measures of school learning are those variables </a:t>
            </a:r>
            <a:r>
              <a:rPr lang="en-US" sz="1600" dirty="0" smtClean="0"/>
              <a:t>related to</a:t>
            </a:r>
            <a:r>
              <a:rPr lang="en-US" sz="1600" dirty="0"/>
              <a:t> </a:t>
            </a:r>
            <a:r>
              <a:rPr lang="en-US" sz="1600" b="1" dirty="0"/>
              <a:t>Classroom Processes</a:t>
            </a:r>
            <a:r>
              <a:rPr lang="en-US" sz="1600" dirty="0"/>
              <a:t>. This category includes two major subcategories (</a:t>
            </a:r>
            <a:r>
              <a:rPr lang="en-US" sz="1600" b="1" dirty="0"/>
              <a:t>Teacher Behavior</a:t>
            </a:r>
            <a:r>
              <a:rPr lang="en-US" sz="1600" dirty="0"/>
              <a:t> and </a:t>
            </a:r>
            <a:r>
              <a:rPr lang="en-US" sz="1600" b="1" dirty="0"/>
              <a:t>Student Behavior</a:t>
            </a:r>
            <a:r>
              <a:rPr lang="en-US" sz="1600" dirty="0"/>
              <a:t>), and an </a:t>
            </a:r>
            <a:r>
              <a:rPr lang="en-US" sz="1600" b="1" dirty="0"/>
              <a:t>Other</a:t>
            </a:r>
            <a:r>
              <a:rPr lang="en-US" sz="1600" dirty="0"/>
              <a:t> (or miscellaneous) subcategory that includes such variables as classroom climate and student leadership roles..</a:t>
            </a:r>
          </a:p>
          <a:p>
            <a:endParaRPr lang="en-US" dirty="0"/>
          </a:p>
        </p:txBody>
      </p:sp>
      <p:pic>
        <p:nvPicPr>
          <p:cNvPr id="4" name="Picture 3" descr="C:\Users\god\Desktop\download1.png"/>
          <p:cNvPicPr/>
          <p:nvPr/>
        </p:nvPicPr>
        <p:blipFill>
          <a:blip r:embed="rId4"/>
          <a:srcRect/>
          <a:stretch>
            <a:fillRect/>
          </a:stretch>
        </p:blipFill>
        <p:spPr bwMode="auto">
          <a:xfrm>
            <a:off x="2286000" y="4419600"/>
            <a:ext cx="4572000" cy="21336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0" y="228600"/>
            <a:ext cx="5029200" cy="1905000"/>
          </a:xfrm>
        </p:spPr>
        <p:txBody>
          <a:bodyPr/>
          <a:lstStyle/>
          <a:p>
            <a:endParaRPr lang="en-US" dirty="0"/>
          </a:p>
        </p:txBody>
      </p:sp>
      <p:sp>
        <p:nvSpPr>
          <p:cNvPr id="3" name="Content Placeholder 2"/>
          <p:cNvSpPr>
            <a:spLocks noGrp="1"/>
          </p:cNvSpPr>
          <p:nvPr>
            <p:ph idx="1"/>
          </p:nvPr>
        </p:nvSpPr>
        <p:spPr>
          <a:xfrm>
            <a:off x="457200" y="2286000"/>
            <a:ext cx="8229600" cy="4572000"/>
          </a:xfrm>
        </p:spPr>
        <p:txBody>
          <a:bodyPr>
            <a:noAutofit/>
          </a:bodyPr>
          <a:lstStyle/>
          <a:p>
            <a:pPr algn="just"/>
            <a:r>
              <a:rPr lang="en-US" sz="1800" dirty="0" err="1"/>
              <a:t>Huitt</a:t>
            </a:r>
            <a:r>
              <a:rPr lang="en-US" sz="1800" dirty="0"/>
              <a:t> proposes that these three components of Academic Learning Time should be considered as the "vital signs" of a classroom. Just as a physician looks at data regarding temperature, weight, and blood pressure before asking any further questions or gathering any other data, supervisors need to look at the content overlap, involvement, and success before collecting any other data or making suggestions about classroom modifications. Classrooms where students are involved and making adequate progress on important content are reasonably healthy and quite different from those classrooms where students are not.</a:t>
            </a:r>
          </a:p>
          <a:p>
            <a:pPr algn="just"/>
            <a:r>
              <a:rPr lang="en-US" sz="1800" dirty="0"/>
              <a:t>In addition to the teacher's classroom behavior, other time components such as the number of days available for going to school (the </a:t>
            </a:r>
            <a:r>
              <a:rPr lang="en-US" sz="1800" b="1" dirty="0"/>
              <a:t>school year</a:t>
            </a:r>
            <a:r>
              <a:rPr lang="en-US" sz="1800" dirty="0"/>
              <a:t>), the number of days the student actually attends school (</a:t>
            </a:r>
            <a:r>
              <a:rPr lang="en-US" sz="1800" b="1" dirty="0"/>
              <a:t>attendance year</a:t>
            </a:r>
            <a:r>
              <a:rPr lang="en-US" sz="1800" dirty="0"/>
              <a:t>), and the number of hours the student has available to go to school each day (</a:t>
            </a:r>
            <a:r>
              <a:rPr lang="en-US" sz="1800" b="1" dirty="0"/>
              <a:t>school day</a:t>
            </a:r>
            <a:r>
              <a:rPr lang="en-US" sz="1800" dirty="0"/>
              <a:t>) can influence ALT (Caldwell et al., 1982). None of these additional time variables were included in Carroll's (1963) model.</a:t>
            </a:r>
          </a:p>
          <a:p>
            <a:endParaRPr lang="en-US" sz="1800" dirty="0"/>
          </a:p>
        </p:txBody>
      </p:sp>
      <p:pic>
        <p:nvPicPr>
          <p:cNvPr id="4" name="Picture 3" descr="C:\Users\god\Desktop\download2.jpg"/>
          <p:cNvPicPr/>
          <p:nvPr/>
        </p:nvPicPr>
        <p:blipFill>
          <a:blip r:embed="rId2"/>
          <a:srcRect/>
          <a:stretch>
            <a:fillRect/>
          </a:stretch>
        </p:blipFill>
        <p:spPr bwMode="auto">
          <a:xfrm>
            <a:off x="2514600" y="152400"/>
            <a:ext cx="5181600" cy="1981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74638"/>
            <a:ext cx="5638800" cy="1096962"/>
          </a:xfrm>
        </p:spPr>
        <p:txBody>
          <a:bodyPr/>
          <a:lstStyle/>
          <a:p>
            <a:endParaRPr lang="en-US" dirty="0"/>
          </a:p>
        </p:txBody>
      </p:sp>
      <p:sp>
        <p:nvSpPr>
          <p:cNvPr id="5" name="Content Placeholder 4"/>
          <p:cNvSpPr>
            <a:spLocks noGrp="1"/>
          </p:cNvSpPr>
          <p:nvPr>
            <p:ph idx="1"/>
          </p:nvPr>
        </p:nvSpPr>
        <p:spPr>
          <a:xfrm>
            <a:off x="990600" y="3200400"/>
            <a:ext cx="7696200" cy="3276600"/>
          </a:xfrm>
        </p:spPr>
        <p:txBody>
          <a:bodyPr>
            <a:normAutofit fontScale="55000" lnSpcReduction="20000"/>
          </a:bodyPr>
          <a:lstStyle/>
          <a:p>
            <a:pPr algn="just"/>
            <a:r>
              <a:rPr lang="en-US" sz="3800" dirty="0"/>
              <a:t>The size and region of the community combine with family characteristics and processes to impact teacher and student characteristics. School and state policies combine with teacher and student characteristics to impact teacher behavior, while student characteristics and teacher behavior influence student behavior. Student classroom behavior then influences teacher classroom behavior in an interactive pattern that eventually results in student achievement as measured by instruments influenced by state policies. Student achievement at the end of one school year then becomes a student characteristic at the beginning of the next.</a:t>
            </a:r>
          </a:p>
          <a:p>
            <a:endParaRPr lang="en-US" dirty="0"/>
          </a:p>
        </p:txBody>
      </p:sp>
      <p:pic>
        <p:nvPicPr>
          <p:cNvPr id="6" name="Picture 5" descr="C:\Users\god\Desktop\download 3.jpg"/>
          <p:cNvPicPr/>
          <p:nvPr/>
        </p:nvPicPr>
        <p:blipFill>
          <a:blip r:embed="rId2"/>
          <a:srcRect/>
          <a:stretch>
            <a:fillRect/>
          </a:stretch>
        </p:blipFill>
        <p:spPr bwMode="auto">
          <a:xfrm>
            <a:off x="1066800" y="228600"/>
            <a:ext cx="65532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DEFINITION OF MODELS OF TEACHING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Allen </a:t>
            </a:r>
            <a:r>
              <a:rPr lang="en-US" dirty="0"/>
              <a:t>and Ryan (1969); Modeling is an individual demonstrating particular pattern which the trainee through imitation. B. K. </a:t>
            </a:r>
            <a:r>
              <a:rPr lang="en-US" dirty="0" err="1"/>
              <a:t>Passi</a:t>
            </a:r>
            <a:r>
              <a:rPr lang="en-US" dirty="0"/>
              <a:t> L. C. Singh and D. N. </a:t>
            </a:r>
            <a:r>
              <a:rPr lang="en-US" dirty="0" err="1"/>
              <a:t>Sansanwal</a:t>
            </a:r>
            <a:r>
              <a:rPr lang="en-US" dirty="0"/>
              <a:t> (1991); A model of teaching consist of guidelines for designing educational activities and environments. Model of teaching is a plan that can also be utilized to shape courses of studies, to design instructional material and to guide instruction.</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78162"/>
          </a:xfrm>
        </p:spPr>
        <p:txBody>
          <a:bodyPr>
            <a:noAutofit/>
          </a:bodyPr>
          <a:lstStyle/>
          <a:p>
            <a:pPr algn="just"/>
            <a:r>
              <a:rPr lang="en-US" sz="2800" dirty="0"/>
              <a:t>Models are useful tools to better understand not only the learning processes of students, but ourselves as educators. At a glance the models might provide only more questions, but a careful study of the models can provide starting points to begin developing more appropriate educational experiences for our society's next generation</a:t>
            </a:r>
          </a:p>
        </p:txBody>
      </p:sp>
      <p:sp>
        <p:nvSpPr>
          <p:cNvPr id="3" name="Content Placeholder 2"/>
          <p:cNvSpPr>
            <a:spLocks noGrp="1"/>
          </p:cNvSpPr>
          <p:nvPr>
            <p:ph idx="1"/>
          </p:nvPr>
        </p:nvSpPr>
        <p:spPr>
          <a:xfrm>
            <a:off x="457200" y="4038600"/>
            <a:ext cx="8229600" cy="2087563"/>
          </a:xfrm>
        </p:spPr>
        <p:txBody>
          <a:bodyPr/>
          <a:lstStyle/>
          <a:p>
            <a:pPr>
              <a:buNone/>
            </a:pPr>
            <a:endParaRPr lang="en-US" dirty="0" smtClean="0"/>
          </a:p>
          <a:p>
            <a:pPr>
              <a:buNone/>
            </a:pPr>
            <a:r>
              <a:rPr lang="en-US" dirty="0"/>
              <a:t>	</a:t>
            </a:r>
            <a:r>
              <a:rPr lang="en-US" dirty="0" smtClean="0"/>
              <a:t>			</a:t>
            </a:r>
            <a:r>
              <a:rPr lang="en-US" sz="4400" dirty="0" smtClean="0"/>
              <a:t>THANK YOU</a:t>
            </a:r>
            <a:endParaRPr lang="en-US" sz="4400" dirty="0"/>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MAIN </a:t>
            </a:r>
            <a:r>
              <a:rPr lang="en-US" b="1" dirty="0"/>
              <a:t>CHARACTERISTICS OF TEACHING MODEL</a:t>
            </a:r>
            <a:r>
              <a:rPr lang="en-US" dirty="0"/>
              <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Specification of learning outcomes; A models of teaching specify what the students should perform after completing an instructional sequence.</a:t>
            </a:r>
          </a:p>
          <a:p>
            <a:r>
              <a:rPr lang="en-US" dirty="0"/>
              <a:t> 2. Specification on environment; A models of teaching specifies in definite terms the environmental condition under which a student’s response should be observed. </a:t>
            </a:r>
          </a:p>
          <a:p>
            <a:r>
              <a:rPr lang="en-US" dirty="0"/>
              <a:t>3. Specification of criterion of performance; A models of teaching specifies the criterion for performance which is expected from the students. </a:t>
            </a:r>
          </a:p>
          <a:p>
            <a:r>
              <a:rPr lang="en-US" dirty="0"/>
              <a:t>4. Specification of operation; A models of teaching specifies the mechanism that provides for the reaction of students and interaction with the environment. </a:t>
            </a:r>
          </a:p>
          <a:p>
            <a:r>
              <a:rPr lang="en-US" dirty="0"/>
              <a:t>5. Scientific procedure; A models of teaching is based on a systematic procedure to modify the behavior of the learner. It is not a haphazard combination of facts.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FUNCTIONS OF TEACHING MODELS </a:t>
            </a:r>
            <a:r>
              <a:rPr lang="en-US" dirty="0" smtClean="0"/>
              <a:t/>
            </a:r>
            <a:br>
              <a:rPr lang="en-US" dirty="0" smtClean="0"/>
            </a:br>
            <a:endParaRPr lang="en-US" dirty="0"/>
          </a:p>
        </p:txBody>
      </p:sp>
      <p:sp>
        <p:nvSpPr>
          <p:cNvPr id="3" name="Content Placeholder 2"/>
          <p:cNvSpPr>
            <a:spLocks noGrp="1"/>
          </p:cNvSpPr>
          <p:nvPr>
            <p:ph idx="1"/>
          </p:nvPr>
        </p:nvSpPr>
        <p:spPr>
          <a:xfrm>
            <a:off x="1435608" y="1447800"/>
            <a:ext cx="7498080" cy="5257800"/>
          </a:xfrm>
        </p:spPr>
        <p:txBody>
          <a:bodyPr>
            <a:noAutofit/>
          </a:bodyPr>
          <a:lstStyle/>
          <a:p>
            <a:r>
              <a:rPr lang="en-US" sz="1600" dirty="0" smtClean="0"/>
              <a:t>1</a:t>
            </a:r>
            <a:r>
              <a:rPr lang="en-US" sz="1600" dirty="0"/>
              <a:t>. They help in guiding the teacher to select appropriate teaching techniques, strategies and methods for the effective utilization of the teaching situation and material for realizing the objectives.</a:t>
            </a:r>
          </a:p>
          <a:p>
            <a:r>
              <a:rPr lang="en-US" sz="1600" dirty="0"/>
              <a:t> 2. They help in bringing about desirable changes in the </a:t>
            </a:r>
            <a:r>
              <a:rPr lang="en-US" sz="1600" dirty="0" err="1"/>
              <a:t>behaviour</a:t>
            </a:r>
            <a:r>
              <a:rPr lang="en-US" sz="1600" dirty="0"/>
              <a:t> of the learners.</a:t>
            </a:r>
          </a:p>
          <a:p>
            <a:r>
              <a:rPr lang="en-US" sz="1600" dirty="0"/>
              <a:t> 3. They help in finding out ways and means of creating favorable environmental situation for carrying out teaching process.</a:t>
            </a:r>
          </a:p>
          <a:p>
            <a:r>
              <a:rPr lang="en-US" sz="1600" dirty="0"/>
              <a:t> 4. They help in achieving desirable teacher-pupil interaction during teaching. </a:t>
            </a:r>
          </a:p>
          <a:p>
            <a:r>
              <a:rPr lang="en-US" sz="1600" dirty="0"/>
              <a:t>5. They help in the construction of a curriculum or contents of a course.</a:t>
            </a:r>
          </a:p>
          <a:p>
            <a:r>
              <a:rPr lang="en-US" sz="1600" dirty="0"/>
              <a:t> 6. They help in the proper selection of instruction material for teaching the prepared course or the curriculum. </a:t>
            </a:r>
          </a:p>
          <a:p>
            <a:r>
              <a:rPr lang="en-US" sz="1600" dirty="0"/>
              <a:t>7. They help in designing appropriate educational activities. </a:t>
            </a:r>
          </a:p>
          <a:p>
            <a:r>
              <a:rPr lang="en-US" sz="1600" dirty="0"/>
              <a:t>8. They assist procedure of material to create interesting and effective materials and learning sources.</a:t>
            </a:r>
          </a:p>
          <a:p>
            <a:r>
              <a:rPr lang="en-US" sz="1600" dirty="0"/>
              <a:t> 9. They stimulate the development of new educational innovations. </a:t>
            </a:r>
          </a:p>
          <a:p>
            <a:r>
              <a:rPr lang="en-US" sz="1600" dirty="0"/>
              <a:t>10. They help in the formation of theory of teaching. </a:t>
            </a:r>
          </a:p>
          <a:p>
            <a:r>
              <a:rPr lang="en-US" sz="1600" dirty="0"/>
              <a:t>11. They help to establish teaching and learning relationship empirically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MODELS OF TEACHING</a:t>
            </a:r>
            <a:endParaRPr lang="en-US" dirty="0"/>
          </a:p>
        </p:txBody>
      </p:sp>
      <p:sp>
        <p:nvSpPr>
          <p:cNvPr id="3" name="Content Placeholder 2"/>
          <p:cNvSpPr>
            <a:spLocks noGrp="1"/>
          </p:cNvSpPr>
          <p:nvPr>
            <p:ph idx="1"/>
          </p:nvPr>
        </p:nvSpPr>
        <p:spPr/>
        <p:txBody>
          <a:bodyPr/>
          <a:lstStyle/>
          <a:p>
            <a:endParaRPr lang="en-US" dirty="0"/>
          </a:p>
          <a:p>
            <a:r>
              <a:rPr lang="en-US" b="1" dirty="0"/>
              <a:t>JOHN CARROLL'S MODEL</a:t>
            </a:r>
            <a:endParaRPr lang="en-US" dirty="0"/>
          </a:p>
          <a:p>
            <a:r>
              <a:rPr lang="en-US" b="1" dirty="0"/>
              <a:t>PROCTOR'S MODEL</a:t>
            </a:r>
            <a:endParaRPr lang="en-US" dirty="0"/>
          </a:p>
          <a:p>
            <a:r>
              <a:rPr lang="en-US" b="1" dirty="0"/>
              <a:t>CRUICKSHANK'S MODEL</a:t>
            </a:r>
            <a:endParaRPr lang="en-US" dirty="0"/>
          </a:p>
          <a:p>
            <a:r>
              <a:rPr lang="en-US" b="1" dirty="0"/>
              <a:t>GAGE AND BERLINER'S MODEL</a:t>
            </a:r>
            <a:endParaRPr lang="en-US" dirty="0"/>
          </a:p>
          <a:p>
            <a:r>
              <a:rPr lang="en-US" b="1" dirty="0"/>
              <a:t>HUITT'S MODEL</a:t>
            </a:r>
            <a:endParaRPr lang="en-US" dirty="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JOHN CARROLL'S MODEL</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Carroll specialized in language and learning, relating words and their meanings to the cognitive concepts and constructs which they create (</a:t>
            </a:r>
            <a:r>
              <a:rPr lang="en-US" dirty="0" err="1"/>
              <a:t>Klausmeier</a:t>
            </a:r>
            <a:r>
              <a:rPr lang="en-US" dirty="0"/>
              <a:t> &amp; Goodwin, 1971). In his model, Carroll states that time is the most important variable to school learning. A simple equation for Carroll's model is:</a:t>
            </a:r>
          </a:p>
          <a:p>
            <a:pPr algn="just"/>
            <a:r>
              <a:rPr lang="en-US" b="1" dirty="0"/>
              <a:t>School Learning = f(time spent/time needed)</a:t>
            </a:r>
            <a:r>
              <a:rPr lang="en-US" dirty="0"/>
              <a: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761999"/>
          </a:xfrm>
        </p:spPr>
        <p:txBody>
          <a:bodyPr>
            <a:normAutofit/>
          </a:bodyPr>
          <a:lstStyle/>
          <a:p>
            <a:r>
              <a:rPr lang="en-US" dirty="0" smtClean="0"/>
              <a:t>continue</a:t>
            </a:r>
            <a:endParaRPr lang="en-US" dirty="0"/>
          </a:p>
        </p:txBody>
      </p:sp>
      <p:sp>
        <p:nvSpPr>
          <p:cNvPr id="3" name="Subtitle 2"/>
          <p:cNvSpPr>
            <a:spLocks noGrp="1"/>
          </p:cNvSpPr>
          <p:nvPr>
            <p:ph type="subTitle" idx="1"/>
          </p:nvPr>
        </p:nvSpPr>
        <p:spPr>
          <a:xfrm>
            <a:off x="685800" y="1295400"/>
            <a:ext cx="7543800" cy="4343400"/>
          </a:xfrm>
        </p:spPr>
        <p:txBody>
          <a:bodyPr>
            <a:normAutofit fontScale="92500" lnSpcReduction="20000"/>
          </a:bodyPr>
          <a:lstStyle/>
          <a:p>
            <a:pPr algn="just"/>
            <a:r>
              <a:rPr lang="en-US" dirty="0" smtClean="0"/>
              <a:t>Carroll (1963) proposed that the </a:t>
            </a:r>
            <a:r>
              <a:rPr lang="en-US" b="1" dirty="0" smtClean="0"/>
              <a:t>time needed</a:t>
            </a:r>
            <a:r>
              <a:rPr lang="en-US" dirty="0" smtClean="0"/>
              <a:t> by students to learn academic content is contingent upon </a:t>
            </a:r>
            <a:r>
              <a:rPr lang="en-US" b="1" dirty="0" smtClean="0"/>
              <a:t>aptitude</a:t>
            </a:r>
            <a:r>
              <a:rPr lang="en-US" dirty="0" smtClean="0"/>
              <a:t> (the most often used measure is IQ), </a:t>
            </a:r>
            <a:r>
              <a:rPr lang="en-US" b="1" dirty="0" smtClean="0"/>
              <a:t>ability to understand</a:t>
            </a:r>
            <a:r>
              <a:rPr lang="en-US" dirty="0" smtClean="0"/>
              <a:t> the instruction presented (the extent to which they possessed </a:t>
            </a:r>
            <a:r>
              <a:rPr lang="en-US" b="1" dirty="0" smtClean="0"/>
              <a:t>prerequisite knowledge</a:t>
            </a:r>
            <a:r>
              <a:rPr lang="en-US" dirty="0" smtClean="0"/>
              <a:t>), and the </a:t>
            </a:r>
            <a:r>
              <a:rPr lang="en-US" b="1" dirty="0" smtClean="0"/>
              <a:t>quality of instruction</a:t>
            </a:r>
            <a:r>
              <a:rPr lang="en-US" dirty="0" smtClean="0"/>
              <a:t> students receive in the process of learning. </a:t>
            </a:r>
          </a:p>
          <a:p>
            <a:pPr algn="just"/>
            <a:r>
              <a:rPr lang="en-US" dirty="0" smtClean="0"/>
              <a:t>Carroll proposed that these specific teacher and student behaviors and student characteristics where the only variables needed to predict school learning; he did not include the influences of family, community, society and the world that other authors discussed below have included</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PROCTOR'S MODEL</a:t>
            </a:r>
            <a:r>
              <a:rPr lang="en-US" dirty="0" smtClean="0"/>
              <a:t/>
            </a:r>
            <a:br>
              <a:rPr lang="en-US" dirty="0" smtClean="0"/>
            </a:br>
            <a:endParaRPr lang="en-US" dirty="0"/>
          </a:p>
        </p:txBody>
      </p:sp>
      <p:sp>
        <p:nvSpPr>
          <p:cNvPr id="3" name="Content Placeholder 2"/>
          <p:cNvSpPr>
            <a:spLocks noGrp="1"/>
          </p:cNvSpPr>
          <p:nvPr>
            <p:ph idx="1"/>
          </p:nvPr>
        </p:nvSpPr>
        <p:spPr>
          <a:xfrm>
            <a:off x="457200" y="533400"/>
            <a:ext cx="8229600" cy="5592763"/>
          </a:xfrm>
        </p:spPr>
        <p:txBody>
          <a:bodyPr>
            <a:normAutofit/>
          </a:bodyPr>
          <a:lstStyle/>
          <a:p>
            <a:pPr algn="just"/>
            <a:r>
              <a:rPr lang="en-US" sz="1600" dirty="0"/>
              <a:t>Proctor (1984) provides a model that updates this view by including important teacher and student behaviors as predictors of student achievement. It is derived from other teacher- and classroom-based models but is redesigned to emphasize teacher expectations. </a:t>
            </a:r>
            <a:endParaRPr lang="en-US" sz="1600" dirty="0" smtClean="0"/>
          </a:p>
          <a:p>
            <a:pPr algn="just"/>
            <a:r>
              <a:rPr lang="en-US" sz="1600" dirty="0" smtClean="0"/>
              <a:t>Proctor </a:t>
            </a:r>
            <a:r>
              <a:rPr lang="en-US" sz="1600" dirty="0"/>
              <a:t>states that it is possible for a self-fulfilling prophesy (as researched by Rosenthal &amp; Jacobson, 1968) to be an institutional phenomenon and the climate of a school can have an effect on the achievement of its learners. </a:t>
            </a:r>
            <a:endParaRPr lang="en-US" sz="1600" dirty="0" smtClean="0"/>
          </a:p>
          <a:p>
            <a:pPr algn="just"/>
            <a:r>
              <a:rPr lang="en-US" sz="1600" dirty="0" smtClean="0"/>
              <a:t>The </a:t>
            </a:r>
            <a:r>
              <a:rPr lang="en-US" sz="1600" dirty="0"/>
              <a:t>attitudes, the norms, and the values of an educational faculty and staff can make a difference in achievement test scores. </a:t>
            </a:r>
            <a:endParaRPr lang="en-US" sz="1600" dirty="0" smtClean="0"/>
          </a:p>
          <a:p>
            <a:pPr algn="just">
              <a:buNone/>
            </a:pPr>
            <a:r>
              <a:rPr lang="en-US" sz="1600" dirty="0" smtClean="0"/>
              <a:t>a. The </a:t>
            </a:r>
            <a:r>
              <a:rPr lang="en-US" sz="1600" dirty="0"/>
              <a:t>paradigm most influencing Proctor's model is that of </a:t>
            </a:r>
            <a:r>
              <a:rPr lang="en-US" sz="1600" b="1" dirty="0"/>
              <a:t>a social nature </a:t>
            </a:r>
            <a:r>
              <a:rPr lang="en-US" sz="1600" dirty="0"/>
              <a:t>and not of a teacher/student one-on-one relationship. The other models include the variables that provide the focus for this model, but show these variables in a more subordinate manner.</a:t>
            </a:r>
          </a:p>
          <a:p>
            <a:pPr>
              <a:buNone/>
            </a:pPr>
            <a:endParaRPr lang="en-US" dirty="0"/>
          </a:p>
        </p:txBody>
      </p:sp>
      <p:pic>
        <p:nvPicPr>
          <p:cNvPr id="4" name="Picture 3" descr="C:\Users\god\Desktop\4.jpg"/>
          <p:cNvPicPr/>
          <p:nvPr/>
        </p:nvPicPr>
        <p:blipFill>
          <a:blip r:embed="rId2"/>
          <a:srcRect/>
          <a:stretch>
            <a:fillRect/>
          </a:stretch>
        </p:blipFill>
        <p:spPr bwMode="auto">
          <a:xfrm>
            <a:off x="4191000" y="4038600"/>
            <a:ext cx="4343400" cy="2819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2895600"/>
            <a:ext cx="8229600" cy="3657600"/>
          </a:xfrm>
        </p:spPr>
        <p:txBody>
          <a:bodyPr>
            <a:normAutofit fontScale="70000" lnSpcReduction="20000"/>
          </a:bodyPr>
          <a:lstStyle/>
          <a:p>
            <a:pPr algn="just">
              <a:buNone/>
            </a:pPr>
            <a:r>
              <a:rPr lang="en-US" dirty="0" smtClean="0"/>
              <a:t>b. Proctor's </a:t>
            </a:r>
            <a:r>
              <a:rPr lang="en-US" dirty="0"/>
              <a:t>(1984) model begins with the factor of the </a:t>
            </a:r>
            <a:r>
              <a:rPr lang="en-US" b="1" dirty="0"/>
              <a:t>School's Social Climate</a:t>
            </a:r>
            <a:r>
              <a:rPr lang="en-US" dirty="0"/>
              <a:t>. Some of the variables included in this would be attitudes, norms, beliefs, and prejudices. This school climate is influenced by a number of factors, including such </a:t>
            </a:r>
            <a:r>
              <a:rPr lang="en-US" b="1" dirty="0"/>
              <a:t>student characteristics</a:t>
            </a:r>
            <a:r>
              <a:rPr lang="en-US" dirty="0"/>
              <a:t> as race, gender, economic level, and past academic performance.</a:t>
            </a:r>
          </a:p>
          <a:p>
            <a:pPr algn="just">
              <a:buNone/>
            </a:pPr>
            <a:r>
              <a:rPr lang="en-US" dirty="0" smtClean="0"/>
              <a:t>      The </a:t>
            </a:r>
            <a:r>
              <a:rPr lang="en-US" dirty="0"/>
              <a:t>student characteristics also influence </a:t>
            </a:r>
            <a:r>
              <a:rPr lang="en-US" b="1" dirty="0"/>
              <a:t>teacher attitudes</a:t>
            </a:r>
            <a:r>
              <a:rPr lang="en-US" dirty="0"/>
              <a:t> and </a:t>
            </a:r>
            <a:r>
              <a:rPr lang="en-US" b="1" dirty="0"/>
              <a:t>teacher efficacy</a:t>
            </a:r>
            <a:r>
              <a:rPr lang="en-US" dirty="0"/>
              <a:t>. More recent studies support Proctor's (1984) position that student self-image and behavior are affected by teacher efficacy (e.g., Ashton, 1984; </a:t>
            </a:r>
            <a:r>
              <a:rPr lang="en-US" dirty="0" err="1"/>
              <a:t>Woolfolk</a:t>
            </a:r>
            <a:r>
              <a:rPr lang="en-US" dirty="0"/>
              <a:t> &amp; Hoy, 1990).</a:t>
            </a:r>
          </a:p>
          <a:p>
            <a:endParaRPr lang="en-US" dirty="0"/>
          </a:p>
        </p:txBody>
      </p:sp>
      <p:pic>
        <p:nvPicPr>
          <p:cNvPr id="4" name="Picture 3" descr="C:\Users\god\Desktop\3.png"/>
          <p:cNvPicPr/>
          <p:nvPr/>
        </p:nvPicPr>
        <p:blipFill>
          <a:blip r:embed="rId2"/>
          <a:srcRect/>
          <a:stretch>
            <a:fillRect/>
          </a:stretch>
        </p:blipFill>
        <p:spPr bwMode="auto">
          <a:xfrm>
            <a:off x="0" y="304800"/>
            <a:ext cx="8839200" cy="2514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66</TotalTime>
  <Words>1207</Words>
  <Application>Microsoft Office PowerPoint</Application>
  <PresentationFormat>On-screen Show (4:3)</PresentationFormat>
  <Paragraphs>66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Slide 1</vt:lpstr>
      <vt:lpstr> DEFINITION OF MODELS OF TEACHING  </vt:lpstr>
      <vt:lpstr> MAIN CHARACTERISTICS OF TEACHING MODEL </vt:lpstr>
      <vt:lpstr> FUNCTIONS OF TEACHING MODELS  </vt:lpstr>
      <vt:lpstr>MODELS OF TEACHING</vt:lpstr>
      <vt:lpstr>JOHN CARROLL'S MODEL </vt:lpstr>
      <vt:lpstr>continue</vt:lpstr>
      <vt:lpstr>PROCTOR'S MODEL </vt:lpstr>
      <vt:lpstr>Slide 9</vt:lpstr>
      <vt:lpstr>The interactions in Proctor's (1984) model</vt:lpstr>
      <vt:lpstr>Slide 11</vt:lpstr>
      <vt:lpstr>CRUICKSHANK'S MODEL </vt:lpstr>
      <vt:lpstr>Slide 13</vt:lpstr>
      <vt:lpstr>  c. Flanders (as cited in Cruickshank, 1985) offered the variables of teacher- and student-classroom-talk and devised an instrument which focused on this behavior. "His was the most frequently used instrument. It permitted observation of teachers' use of 'verbal influence,' defined as 'teacher talk' and 'pupil talk,' in a variety of classroom situations" . Cruickshank put them all together and added additional presage variables such as pupil characteristics, properties (abilities and attitudes) and school, community and classroom climate  </vt:lpstr>
      <vt:lpstr>GAGE AND BERLINER'S MODEL</vt:lpstr>
      <vt:lpstr> HUITT'S MODEL The most recently developed model to be discussed (Huitt, 1995) identifies the major categories of variables that have been related to school achievement. The model is not only school-, classroom-, teacher-, and student-based, but includes additional contextual influences as well One important addition in this model is the redefinition of Academic Learning Time  .   </vt:lpstr>
      <vt:lpstr> Huitt advocates that important context variables must be considered because our society is rapidly changing from an agricultural/industrial base to an information base. From this perspective, children are members of a multi-faceted society, which influences and modifies the way they process learning as well as defines the important knowledge and skills that must be acquired to be successful in that society. Huitt's model shows a relationship among the categories of Context (family, home, school, and community environments), Input (what students and teachers bring to the classroom process), Classroom Processes (what is going on in the classroom),and Output (measures of learning done outside of the classroom). These categories appear superimposed in the model since it is proposed they are essentially intertwined in the learning  process</vt:lpstr>
      <vt:lpstr>Slide 18</vt:lpstr>
      <vt:lpstr>Slide 19</vt:lpstr>
      <vt:lpstr>Models are useful tools to better understand not only the learning processes of students, but ourselves as educators. At a glance the models might provide only more questions, but a careful study of the models can provide starting points to begin developing more appropriate educational experiences for our society's next generation</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Corporate Edition</cp:lastModifiedBy>
  <cp:revision>32</cp:revision>
  <dcterms:created xsi:type="dcterms:W3CDTF">2020-07-26T05:36:42Z</dcterms:created>
  <dcterms:modified xsi:type="dcterms:W3CDTF">2020-07-26T06:42:52Z</dcterms:modified>
</cp:coreProperties>
</file>